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58" r:id="rId9"/>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7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99" d="100"/>
          <a:sy n="99" d="100"/>
        </p:scale>
        <p:origin x="108"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slovni diapozitiv">
    <p:spTree>
      <p:nvGrpSpPr>
        <p:cNvPr id="1" name=""/>
        <p:cNvGrpSpPr/>
        <p:nvPr/>
      </p:nvGrpSpPr>
      <p:grpSpPr>
        <a:xfrm>
          <a:off x="0" y="0"/>
          <a:ext cx="0" cy="0"/>
          <a:chOff x="0" y="0"/>
          <a:chExt cx="0" cy="0"/>
        </a:xfrm>
      </p:grpSpPr>
      <p:grpSp>
        <p:nvGrpSpPr>
          <p:cNvPr id="7" name="Skupina 6">
            <a:extLst>
              <a:ext uri="{FF2B5EF4-FFF2-40B4-BE49-F238E27FC236}">
                <a16:creationId xmlns:a16="http://schemas.microsoft.com/office/drawing/2014/main" id="{166DDE59-1518-4732-9175-D35302CFFD75}"/>
              </a:ext>
            </a:extLst>
          </p:cNvPr>
          <p:cNvGrpSpPr/>
          <p:nvPr userDrawn="1"/>
        </p:nvGrpSpPr>
        <p:grpSpPr>
          <a:xfrm>
            <a:off x="6096000" y="493759"/>
            <a:ext cx="3557789" cy="1477342"/>
            <a:chOff x="5129342" y="343229"/>
            <a:chExt cx="3557789" cy="1477342"/>
          </a:xfrm>
        </p:grpSpPr>
        <p:sp>
          <p:nvSpPr>
            <p:cNvPr id="8" name="TextBox 2">
              <a:extLst>
                <a:ext uri="{FF2B5EF4-FFF2-40B4-BE49-F238E27FC236}">
                  <a16:creationId xmlns:a16="http://schemas.microsoft.com/office/drawing/2014/main" id="{B282D603-6E41-43A5-B754-9C1CCD8C571C}"/>
                </a:ext>
              </a:extLst>
            </p:cNvPr>
            <p:cNvSpPr txBox="1"/>
            <p:nvPr/>
          </p:nvSpPr>
          <p:spPr>
            <a:xfrm>
              <a:off x="5384918" y="958797"/>
              <a:ext cx="3302213" cy="861774"/>
            </a:xfrm>
            <a:prstGeom prst="rect">
              <a:avLst/>
            </a:prstGeom>
            <a:noFill/>
          </p:spPr>
          <p:txBody>
            <a:bodyPr wrap="square" rtlCol="0">
              <a:spAutoFit/>
            </a:bodyPr>
            <a:lstStyle/>
            <a:p>
              <a:r>
                <a:rPr lang="sl-SI" sz="1100" b="1" noProof="1">
                  <a:latin typeface="Garamond" panose="02020404030301010803" pitchFamily="18" charset="0"/>
                </a:rPr>
                <a:t>Oddelek za gozdarstvo in obnovljive gozdne vire</a:t>
              </a:r>
            </a:p>
            <a:p>
              <a:r>
                <a:rPr lang="sl-SI" sz="1100" i="1" noProof="1">
                  <a:solidFill>
                    <a:schemeClr val="bg1">
                      <a:lumMod val="50000"/>
                    </a:schemeClr>
                  </a:solidFill>
                  <a:latin typeface="Garamond" panose="02020404030301010803" pitchFamily="18" charset="0"/>
                </a:rPr>
                <a:t>Katedra za krajinsko znanost in geoinformatiko</a:t>
              </a:r>
            </a:p>
            <a:p>
              <a:endParaRPr lang="sl-SI" sz="1400" noProof="1">
                <a:latin typeface="Garamond" panose="02020404030301010803" pitchFamily="18" charset="0"/>
              </a:endParaRPr>
            </a:p>
            <a:p>
              <a:endParaRPr lang="sl-SI" sz="1400" noProof="1">
                <a:latin typeface="Garamond" panose="02020404030301010803" pitchFamily="18" charset="0"/>
              </a:endParaRPr>
            </a:p>
          </p:txBody>
        </p:sp>
        <p:pic>
          <p:nvPicPr>
            <p:cNvPr id="9" name="Slika 8">
              <a:extLst>
                <a:ext uri="{FF2B5EF4-FFF2-40B4-BE49-F238E27FC236}">
                  <a16:creationId xmlns:a16="http://schemas.microsoft.com/office/drawing/2014/main" id="{9826757C-CC9B-4EB7-9C39-BACEE35785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9342" y="343229"/>
              <a:ext cx="1933317" cy="573641"/>
            </a:xfrm>
            <a:prstGeom prst="rect">
              <a:avLst/>
            </a:prstGeom>
          </p:spPr>
        </p:pic>
      </p:grpSp>
      <p:cxnSp>
        <p:nvCxnSpPr>
          <p:cNvPr id="10" name="Raven povezovalnik 9">
            <a:extLst>
              <a:ext uri="{FF2B5EF4-FFF2-40B4-BE49-F238E27FC236}">
                <a16:creationId xmlns:a16="http://schemas.microsoft.com/office/drawing/2014/main" id="{48474A14-AA39-4C20-892A-3585CB284103}"/>
              </a:ext>
            </a:extLst>
          </p:cNvPr>
          <p:cNvCxnSpPr>
            <a:cxnSpLocks/>
          </p:cNvCxnSpPr>
          <p:nvPr userDrawn="1"/>
        </p:nvCxnSpPr>
        <p:spPr>
          <a:xfrm>
            <a:off x="2861062" y="3499247"/>
            <a:ext cx="64698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PoljeZBesedilom 10">
            <a:extLst>
              <a:ext uri="{FF2B5EF4-FFF2-40B4-BE49-F238E27FC236}">
                <a16:creationId xmlns:a16="http://schemas.microsoft.com/office/drawing/2014/main" id="{FB1AF045-948A-411A-8EF3-FCDE25FAA7A9}"/>
              </a:ext>
            </a:extLst>
          </p:cNvPr>
          <p:cNvSpPr txBox="1"/>
          <p:nvPr userDrawn="1"/>
        </p:nvSpPr>
        <p:spPr>
          <a:xfrm>
            <a:off x="1524000" y="3667125"/>
            <a:ext cx="9144000" cy="400110"/>
          </a:xfrm>
          <a:prstGeom prst="rect">
            <a:avLst/>
          </a:prstGeom>
          <a:noFill/>
        </p:spPr>
        <p:txBody>
          <a:bodyPr wrap="square" rtlCol="0">
            <a:spAutoFit/>
          </a:bodyPr>
          <a:lstStyle/>
          <a:p>
            <a:pPr algn="ctr"/>
            <a:r>
              <a:rPr lang="sl-SI" sz="2000" i="1" dirty="0">
                <a:solidFill>
                  <a:srgbClr val="878787"/>
                </a:solidFill>
                <a:latin typeface="Garamond" panose="02020404030301010803" pitchFamily="18" charset="0"/>
              </a:rPr>
              <a:t>36. Gozdarski študijski dnevi „VODA IN GOZD“</a:t>
            </a:r>
          </a:p>
        </p:txBody>
      </p:sp>
      <p:sp>
        <p:nvSpPr>
          <p:cNvPr id="18" name="Naslov 17">
            <a:extLst>
              <a:ext uri="{FF2B5EF4-FFF2-40B4-BE49-F238E27FC236}">
                <a16:creationId xmlns:a16="http://schemas.microsoft.com/office/drawing/2014/main" id="{304B2715-05E1-4C48-B0A4-4986420C9DD7}"/>
              </a:ext>
            </a:extLst>
          </p:cNvPr>
          <p:cNvSpPr>
            <a:spLocks noGrp="1"/>
          </p:cNvSpPr>
          <p:nvPr>
            <p:ph type="title" hasCustomPrompt="1"/>
          </p:nvPr>
        </p:nvSpPr>
        <p:spPr>
          <a:xfrm>
            <a:off x="1523999" y="2125662"/>
            <a:ext cx="9144000" cy="1325563"/>
          </a:xfrm>
        </p:spPr>
        <p:txBody>
          <a:bodyPr anchor="b"/>
          <a:lstStyle>
            <a:lvl1pPr algn="ctr">
              <a:defRPr cap="all" baseline="0"/>
            </a:lvl1pPr>
          </a:lstStyle>
          <a:p>
            <a:r>
              <a:rPr lang="sl-SI" dirty="0"/>
              <a:t>Kliknite, če želite DODATI NASLOV</a:t>
            </a:r>
          </a:p>
        </p:txBody>
      </p:sp>
    </p:spTree>
    <p:extLst>
      <p:ext uri="{BB962C8B-B14F-4D97-AF65-F5344CB8AC3E}">
        <p14:creationId xmlns:p14="http://schemas.microsoft.com/office/powerpoint/2010/main" val="317568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58651DD-A524-40CC-B48E-D0C70BF5D8EF}"/>
              </a:ext>
            </a:extLst>
          </p:cNvPr>
          <p:cNvSpPr>
            <a:spLocks noGrp="1"/>
          </p:cNvSpPr>
          <p:nvPr>
            <p:ph type="title" hasCustomPrompt="1"/>
          </p:nvPr>
        </p:nvSpPr>
        <p:spPr/>
        <p:txBody>
          <a:bodyPr anchor="b">
            <a:normAutofit/>
          </a:bodyPr>
          <a:lstStyle>
            <a:lvl1pPr>
              <a:defRPr sz="3300"/>
            </a:lvl1pPr>
          </a:lstStyle>
          <a:p>
            <a:r>
              <a:rPr lang="sl-SI" dirty="0"/>
              <a:t>Naslov diapozitiva</a:t>
            </a:r>
          </a:p>
        </p:txBody>
      </p:sp>
      <p:sp>
        <p:nvSpPr>
          <p:cNvPr id="3" name="Označba mesta vsebine 2">
            <a:extLst>
              <a:ext uri="{FF2B5EF4-FFF2-40B4-BE49-F238E27FC236}">
                <a16:creationId xmlns:a16="http://schemas.microsoft.com/office/drawing/2014/main" id="{23426B48-2E66-424A-9D47-8886117A4CEB}"/>
              </a:ext>
            </a:extLst>
          </p:cNvPr>
          <p:cNvSpPr>
            <a:spLocks noGrp="1"/>
          </p:cNvSpPr>
          <p:nvPr>
            <p:ph idx="1"/>
          </p:nvPr>
        </p:nvSpPr>
        <p:spPr/>
        <p:txBody>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grpSp>
        <p:nvGrpSpPr>
          <p:cNvPr id="7" name="Skupina 6">
            <a:extLst>
              <a:ext uri="{FF2B5EF4-FFF2-40B4-BE49-F238E27FC236}">
                <a16:creationId xmlns:a16="http://schemas.microsoft.com/office/drawing/2014/main" id="{EF8BE6D6-128D-48AF-9F37-DC5AB3D0BCF2}"/>
              </a:ext>
            </a:extLst>
          </p:cNvPr>
          <p:cNvGrpSpPr/>
          <p:nvPr userDrawn="1"/>
        </p:nvGrpSpPr>
        <p:grpSpPr>
          <a:xfrm>
            <a:off x="8128753" y="493759"/>
            <a:ext cx="3313823" cy="1477342"/>
            <a:chOff x="5129342" y="343229"/>
            <a:chExt cx="3313823" cy="1477342"/>
          </a:xfrm>
        </p:grpSpPr>
        <p:sp>
          <p:nvSpPr>
            <p:cNvPr id="8" name="TextBox 2">
              <a:extLst>
                <a:ext uri="{FF2B5EF4-FFF2-40B4-BE49-F238E27FC236}">
                  <a16:creationId xmlns:a16="http://schemas.microsoft.com/office/drawing/2014/main" id="{9416D3CD-2B78-4F85-BC2C-F3FCF7FD6500}"/>
                </a:ext>
              </a:extLst>
            </p:cNvPr>
            <p:cNvSpPr txBox="1"/>
            <p:nvPr/>
          </p:nvSpPr>
          <p:spPr>
            <a:xfrm>
              <a:off x="5384918" y="958797"/>
              <a:ext cx="3058247" cy="861774"/>
            </a:xfrm>
            <a:prstGeom prst="rect">
              <a:avLst/>
            </a:prstGeom>
            <a:noFill/>
          </p:spPr>
          <p:txBody>
            <a:bodyPr wrap="square" rtlCol="0">
              <a:spAutoFit/>
            </a:bodyPr>
            <a:lstStyle/>
            <a:p>
              <a:r>
                <a:rPr lang="sl-SI" sz="1100" b="1" noProof="1">
                  <a:latin typeface="Garamond" panose="02020404030301010803" pitchFamily="18" charset="0"/>
                </a:rPr>
                <a:t>Oddelek za gozdarstvo in obnovljive gozdne vire</a:t>
              </a:r>
            </a:p>
            <a:p>
              <a:r>
                <a:rPr lang="sl-SI" sz="1100" i="1" noProof="1">
                  <a:solidFill>
                    <a:schemeClr val="bg1">
                      <a:lumMod val="50000"/>
                    </a:schemeClr>
                  </a:solidFill>
                  <a:latin typeface="Garamond" panose="02020404030301010803" pitchFamily="18" charset="0"/>
                </a:rPr>
                <a:t>Katedra za krajinsko znanost in geoinformatiko</a:t>
              </a:r>
            </a:p>
            <a:p>
              <a:endParaRPr lang="sl-SI" sz="1400" noProof="1">
                <a:latin typeface="Garamond" panose="02020404030301010803" pitchFamily="18" charset="0"/>
              </a:endParaRPr>
            </a:p>
            <a:p>
              <a:endParaRPr lang="sl-SI" sz="1400" noProof="1">
                <a:latin typeface="Garamond" panose="02020404030301010803" pitchFamily="18" charset="0"/>
              </a:endParaRPr>
            </a:p>
          </p:txBody>
        </p:sp>
        <p:pic>
          <p:nvPicPr>
            <p:cNvPr id="9" name="Slika 8">
              <a:extLst>
                <a:ext uri="{FF2B5EF4-FFF2-40B4-BE49-F238E27FC236}">
                  <a16:creationId xmlns:a16="http://schemas.microsoft.com/office/drawing/2014/main" id="{B17D0CD8-39F7-4115-9BC5-B822AAE8A9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9342" y="343229"/>
              <a:ext cx="1933317" cy="573641"/>
            </a:xfrm>
            <a:prstGeom prst="rect">
              <a:avLst/>
            </a:prstGeom>
          </p:spPr>
        </p:pic>
      </p:grpSp>
      <p:cxnSp>
        <p:nvCxnSpPr>
          <p:cNvPr id="10" name="Raven povezovalnik 9">
            <a:extLst>
              <a:ext uri="{FF2B5EF4-FFF2-40B4-BE49-F238E27FC236}">
                <a16:creationId xmlns:a16="http://schemas.microsoft.com/office/drawing/2014/main" id="{5F783711-C855-419F-9C8F-5152342430A4}"/>
              </a:ext>
            </a:extLst>
          </p:cNvPr>
          <p:cNvCxnSpPr>
            <a:cxnSpLocks/>
          </p:cNvCxnSpPr>
          <p:nvPr userDrawn="1"/>
        </p:nvCxnSpPr>
        <p:spPr>
          <a:xfrm>
            <a:off x="838200" y="1690692"/>
            <a:ext cx="64698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oljeZBesedilom 19">
            <a:extLst>
              <a:ext uri="{FF2B5EF4-FFF2-40B4-BE49-F238E27FC236}">
                <a16:creationId xmlns:a16="http://schemas.microsoft.com/office/drawing/2014/main" id="{B7B4BCFB-2670-4AF0-A0D8-CA934C884249}"/>
              </a:ext>
            </a:extLst>
          </p:cNvPr>
          <p:cNvSpPr txBox="1"/>
          <p:nvPr userDrawn="1"/>
        </p:nvSpPr>
        <p:spPr>
          <a:xfrm>
            <a:off x="838200" y="6356350"/>
            <a:ext cx="3135284" cy="276999"/>
          </a:xfrm>
          <a:prstGeom prst="rect">
            <a:avLst/>
          </a:prstGeom>
          <a:noFill/>
        </p:spPr>
        <p:txBody>
          <a:bodyPr wrap="square" rtlCol="0">
            <a:spAutoFit/>
          </a:bodyPr>
          <a:lstStyle/>
          <a:p>
            <a:r>
              <a:rPr lang="sl-SI" sz="1200" b="0" i="0" dirty="0">
                <a:solidFill>
                  <a:srgbClr val="878787"/>
                </a:solidFill>
                <a:latin typeface="+mn-lt"/>
              </a:rPr>
              <a:t>Spletna konferenca, 26. november 2020</a:t>
            </a:r>
          </a:p>
        </p:txBody>
      </p:sp>
      <p:sp>
        <p:nvSpPr>
          <p:cNvPr id="21" name="PoljeZBesedilom 20">
            <a:extLst>
              <a:ext uri="{FF2B5EF4-FFF2-40B4-BE49-F238E27FC236}">
                <a16:creationId xmlns:a16="http://schemas.microsoft.com/office/drawing/2014/main" id="{BDAF0E58-5D84-45B5-AC8E-3E737BF180C0}"/>
              </a:ext>
            </a:extLst>
          </p:cNvPr>
          <p:cNvSpPr txBox="1"/>
          <p:nvPr userDrawn="1"/>
        </p:nvSpPr>
        <p:spPr>
          <a:xfrm>
            <a:off x="9420225" y="6356349"/>
            <a:ext cx="1933575" cy="276999"/>
          </a:xfrm>
          <a:prstGeom prst="rect">
            <a:avLst/>
          </a:prstGeom>
          <a:noFill/>
        </p:spPr>
        <p:txBody>
          <a:bodyPr wrap="square" rtlCol="0">
            <a:spAutoFit/>
          </a:bodyPr>
          <a:lstStyle/>
          <a:p>
            <a:pPr algn="r"/>
            <a:fld id="{8C18AB64-D45B-4602-863D-81E2DAD48DC7}" type="slidenum">
              <a:rPr lang="sl-SI" sz="1200" b="0" i="0" smtClean="0">
                <a:solidFill>
                  <a:srgbClr val="878787"/>
                </a:solidFill>
                <a:latin typeface="+mn-lt"/>
              </a:rPr>
              <a:t>‹#›</a:t>
            </a:fld>
            <a:endParaRPr lang="sl-SI" sz="1200" b="0" i="0" dirty="0">
              <a:solidFill>
                <a:srgbClr val="878787"/>
              </a:solidFill>
              <a:latin typeface="+mn-lt"/>
            </a:endParaRPr>
          </a:p>
        </p:txBody>
      </p:sp>
      <p:sp>
        <p:nvSpPr>
          <p:cNvPr id="22" name="PoljeZBesedilom 21">
            <a:extLst>
              <a:ext uri="{FF2B5EF4-FFF2-40B4-BE49-F238E27FC236}">
                <a16:creationId xmlns:a16="http://schemas.microsoft.com/office/drawing/2014/main" id="{AFD934B1-1AFA-450B-BA59-4C6C388070FE}"/>
              </a:ext>
            </a:extLst>
          </p:cNvPr>
          <p:cNvSpPr txBox="1"/>
          <p:nvPr userDrawn="1"/>
        </p:nvSpPr>
        <p:spPr>
          <a:xfrm>
            <a:off x="4038600" y="6356257"/>
            <a:ext cx="4114799" cy="276999"/>
          </a:xfrm>
          <a:prstGeom prst="rect">
            <a:avLst/>
          </a:prstGeom>
          <a:noFill/>
        </p:spPr>
        <p:txBody>
          <a:bodyPr wrap="square" rtlCol="0">
            <a:spAutoFit/>
          </a:bodyPr>
          <a:lstStyle/>
          <a:p>
            <a:pPr algn="ctr"/>
            <a:r>
              <a:rPr lang="sl-SI" sz="1200" b="0" i="1" dirty="0">
                <a:solidFill>
                  <a:srgbClr val="878787"/>
                </a:solidFill>
                <a:latin typeface="+mn-lt"/>
              </a:rPr>
              <a:t>36. Gozdarski študijski dnevi »VODA IN GOZD«</a:t>
            </a:r>
          </a:p>
        </p:txBody>
      </p:sp>
    </p:spTree>
    <p:extLst>
      <p:ext uri="{BB962C8B-B14F-4D97-AF65-F5344CB8AC3E}">
        <p14:creationId xmlns:p14="http://schemas.microsoft.com/office/powerpoint/2010/main" val="25378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D3DBFFF-7180-4FB0-8FB0-87AEAA8C1941}"/>
              </a:ext>
            </a:extLst>
          </p:cNvPr>
          <p:cNvSpPr>
            <a:spLocks noGrp="1"/>
          </p:cNvSpPr>
          <p:nvPr>
            <p:ph type="title"/>
          </p:nvPr>
        </p:nvSpPr>
        <p:spPr>
          <a:xfrm>
            <a:off x="831850" y="1709738"/>
            <a:ext cx="10515600" cy="2852737"/>
          </a:xfrm>
        </p:spPr>
        <p:txBody>
          <a:bodyPr anchor="b">
            <a:normAutofit/>
          </a:bodyPr>
          <a:lstStyle>
            <a:lvl1pPr algn="ctr">
              <a:defRPr sz="3300" cap="all" baseline="0"/>
            </a:lvl1pPr>
          </a:lstStyle>
          <a:p>
            <a:r>
              <a:rPr lang="sl-SI" dirty="0"/>
              <a:t>Kliknite, če želite urediti slog naslova matrice</a:t>
            </a:r>
          </a:p>
        </p:txBody>
      </p:sp>
      <p:grpSp>
        <p:nvGrpSpPr>
          <p:cNvPr id="7" name="Skupina 6">
            <a:extLst>
              <a:ext uri="{FF2B5EF4-FFF2-40B4-BE49-F238E27FC236}">
                <a16:creationId xmlns:a16="http://schemas.microsoft.com/office/drawing/2014/main" id="{9ABF26D7-E698-4BB5-9A85-3B6459BE90DB}"/>
              </a:ext>
            </a:extLst>
          </p:cNvPr>
          <p:cNvGrpSpPr/>
          <p:nvPr userDrawn="1"/>
        </p:nvGrpSpPr>
        <p:grpSpPr>
          <a:xfrm>
            <a:off x="6096000" y="493759"/>
            <a:ext cx="3557789" cy="1477342"/>
            <a:chOff x="5129342" y="343229"/>
            <a:chExt cx="3557789" cy="1477342"/>
          </a:xfrm>
        </p:grpSpPr>
        <p:sp>
          <p:nvSpPr>
            <p:cNvPr id="8" name="TextBox 2">
              <a:extLst>
                <a:ext uri="{FF2B5EF4-FFF2-40B4-BE49-F238E27FC236}">
                  <a16:creationId xmlns:a16="http://schemas.microsoft.com/office/drawing/2014/main" id="{3EE67CC7-6C19-4188-BDD7-FEC5A2165B79}"/>
                </a:ext>
              </a:extLst>
            </p:cNvPr>
            <p:cNvSpPr txBox="1"/>
            <p:nvPr/>
          </p:nvSpPr>
          <p:spPr>
            <a:xfrm>
              <a:off x="5384918" y="958797"/>
              <a:ext cx="3302213" cy="861774"/>
            </a:xfrm>
            <a:prstGeom prst="rect">
              <a:avLst/>
            </a:prstGeom>
            <a:noFill/>
          </p:spPr>
          <p:txBody>
            <a:bodyPr wrap="square" rtlCol="0">
              <a:spAutoFit/>
            </a:bodyPr>
            <a:lstStyle/>
            <a:p>
              <a:r>
                <a:rPr lang="sl-SI" sz="1100" b="1" noProof="1">
                  <a:latin typeface="Garamond" panose="02020404030301010803" pitchFamily="18" charset="0"/>
                </a:rPr>
                <a:t>Oddelek za gozdarstvo in obnovljive gozdne vire</a:t>
              </a:r>
            </a:p>
            <a:p>
              <a:r>
                <a:rPr lang="sl-SI" sz="1100" i="1" noProof="1">
                  <a:solidFill>
                    <a:schemeClr val="bg1">
                      <a:lumMod val="50000"/>
                    </a:schemeClr>
                  </a:solidFill>
                  <a:latin typeface="Garamond" panose="02020404030301010803" pitchFamily="18" charset="0"/>
                </a:rPr>
                <a:t>Katedra za krajinsko znanost in geoinformatiko</a:t>
              </a:r>
            </a:p>
            <a:p>
              <a:endParaRPr lang="sl-SI" sz="1400" noProof="1">
                <a:latin typeface="Garamond" panose="02020404030301010803" pitchFamily="18" charset="0"/>
              </a:endParaRPr>
            </a:p>
            <a:p>
              <a:endParaRPr lang="sl-SI" sz="1400" noProof="1">
                <a:latin typeface="Garamond" panose="02020404030301010803" pitchFamily="18" charset="0"/>
              </a:endParaRPr>
            </a:p>
          </p:txBody>
        </p:sp>
        <p:pic>
          <p:nvPicPr>
            <p:cNvPr id="9" name="Slika 8">
              <a:extLst>
                <a:ext uri="{FF2B5EF4-FFF2-40B4-BE49-F238E27FC236}">
                  <a16:creationId xmlns:a16="http://schemas.microsoft.com/office/drawing/2014/main" id="{FE5457A9-EF34-4F0C-B384-BA1A6B0EEF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9342" y="343229"/>
              <a:ext cx="1933317" cy="573641"/>
            </a:xfrm>
            <a:prstGeom prst="rect">
              <a:avLst/>
            </a:prstGeom>
          </p:spPr>
        </p:pic>
      </p:grpSp>
      <p:cxnSp>
        <p:nvCxnSpPr>
          <p:cNvPr id="10" name="Raven povezovalnik 9">
            <a:extLst>
              <a:ext uri="{FF2B5EF4-FFF2-40B4-BE49-F238E27FC236}">
                <a16:creationId xmlns:a16="http://schemas.microsoft.com/office/drawing/2014/main" id="{8F821C03-CBC7-477E-B6BD-6CC7813754CB}"/>
              </a:ext>
            </a:extLst>
          </p:cNvPr>
          <p:cNvCxnSpPr>
            <a:cxnSpLocks/>
          </p:cNvCxnSpPr>
          <p:nvPr userDrawn="1"/>
        </p:nvCxnSpPr>
        <p:spPr>
          <a:xfrm>
            <a:off x="2856299" y="4556780"/>
            <a:ext cx="646987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PoljeZBesedilom 10">
            <a:extLst>
              <a:ext uri="{FF2B5EF4-FFF2-40B4-BE49-F238E27FC236}">
                <a16:creationId xmlns:a16="http://schemas.microsoft.com/office/drawing/2014/main" id="{D87C2F86-8842-4726-8EDD-508535BF9D92}"/>
              </a:ext>
            </a:extLst>
          </p:cNvPr>
          <p:cNvSpPr txBox="1"/>
          <p:nvPr userDrawn="1"/>
        </p:nvSpPr>
        <p:spPr>
          <a:xfrm>
            <a:off x="828675" y="4652030"/>
            <a:ext cx="1052512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i="1" dirty="0">
                <a:solidFill>
                  <a:srgbClr val="878787"/>
                </a:solidFill>
                <a:latin typeface="Garamond" panose="02020404030301010803" pitchFamily="18" charset="0"/>
              </a:rPr>
              <a:t>36. Gozdarski študijski dnevi „VODA IN GOZD“</a:t>
            </a:r>
            <a:endParaRPr lang="sl-SI" dirty="0"/>
          </a:p>
        </p:txBody>
      </p:sp>
      <p:sp>
        <p:nvSpPr>
          <p:cNvPr id="18" name="PoljeZBesedilom 17">
            <a:extLst>
              <a:ext uri="{FF2B5EF4-FFF2-40B4-BE49-F238E27FC236}">
                <a16:creationId xmlns:a16="http://schemas.microsoft.com/office/drawing/2014/main" id="{4825C87B-7871-4150-A4B0-B4026AAE2D79}"/>
              </a:ext>
            </a:extLst>
          </p:cNvPr>
          <p:cNvSpPr txBox="1"/>
          <p:nvPr userDrawn="1"/>
        </p:nvSpPr>
        <p:spPr>
          <a:xfrm>
            <a:off x="4419599" y="6356350"/>
            <a:ext cx="3352802" cy="276999"/>
          </a:xfrm>
          <a:prstGeom prst="rect">
            <a:avLst/>
          </a:prstGeom>
          <a:noFill/>
        </p:spPr>
        <p:txBody>
          <a:bodyPr wrap="square" rtlCol="0">
            <a:spAutoFit/>
          </a:bodyPr>
          <a:lstStyle/>
          <a:p>
            <a:pPr algn="ctr"/>
            <a:r>
              <a:rPr lang="sl-SI" sz="1200" b="0" i="0" dirty="0">
                <a:solidFill>
                  <a:srgbClr val="878787"/>
                </a:solidFill>
                <a:latin typeface="+mn-lt"/>
              </a:rPr>
              <a:t>Spletna konferenca, 26. november 2020</a:t>
            </a:r>
          </a:p>
        </p:txBody>
      </p:sp>
      <p:sp>
        <p:nvSpPr>
          <p:cNvPr id="4" name="Označba mesta slike 3">
            <a:extLst>
              <a:ext uri="{FF2B5EF4-FFF2-40B4-BE49-F238E27FC236}">
                <a16:creationId xmlns:a16="http://schemas.microsoft.com/office/drawing/2014/main" id="{33006E22-C052-40C7-81DB-12D45B3CAE9A}"/>
              </a:ext>
            </a:extLst>
          </p:cNvPr>
          <p:cNvSpPr>
            <a:spLocks noGrp="1"/>
          </p:cNvSpPr>
          <p:nvPr>
            <p:ph type="pic" sz="quarter" idx="10" hasCustomPrompt="1"/>
          </p:nvPr>
        </p:nvSpPr>
        <p:spPr>
          <a:xfrm>
            <a:off x="838199" y="5110917"/>
            <a:ext cx="10525125" cy="1081921"/>
          </a:xfrm>
        </p:spPr>
        <p:txBody>
          <a:bodyPr/>
          <a:lstStyle>
            <a:lvl1pPr>
              <a:defRPr/>
            </a:lvl1pPr>
          </a:lstStyle>
          <a:p>
            <a:r>
              <a:rPr lang="sl-SI" dirty="0"/>
              <a:t>Logotipi</a:t>
            </a:r>
          </a:p>
        </p:txBody>
      </p:sp>
    </p:spTree>
    <p:extLst>
      <p:ext uri="{BB962C8B-B14F-4D97-AF65-F5344CB8AC3E}">
        <p14:creationId xmlns:p14="http://schemas.microsoft.com/office/powerpoint/2010/main" val="7238240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E1C4CF0E-3CDA-4EBA-B0F1-35F221E8376F}"/>
              </a:ext>
            </a:extLst>
          </p:cNvPr>
          <p:cNvSpPr>
            <a:spLocks noGrp="1"/>
          </p:cNvSpPr>
          <p:nvPr>
            <p:ph type="title"/>
          </p:nvPr>
        </p:nvSpPr>
        <p:spPr>
          <a:xfrm>
            <a:off x="838200" y="365125"/>
            <a:ext cx="6515100" cy="1325563"/>
          </a:xfrm>
          <a:prstGeom prst="rect">
            <a:avLst/>
          </a:prstGeom>
        </p:spPr>
        <p:txBody>
          <a:bodyPr vert="horz" lIns="91440" tIns="45720" rIns="91440" bIns="45720" rtlCol="0" anchor="b">
            <a:normAutofit/>
          </a:bodyPr>
          <a:lstStyle/>
          <a:p>
            <a:r>
              <a:rPr lang="sl-SI" dirty="0"/>
              <a:t>Kliknite, če želite dodati naslov</a:t>
            </a:r>
          </a:p>
        </p:txBody>
      </p:sp>
      <p:sp>
        <p:nvSpPr>
          <p:cNvPr id="3" name="Označba mesta besedila 2">
            <a:extLst>
              <a:ext uri="{FF2B5EF4-FFF2-40B4-BE49-F238E27FC236}">
                <a16:creationId xmlns:a16="http://schemas.microsoft.com/office/drawing/2014/main" id="{856FF682-E852-4C3C-998B-C400F8A38A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454FCA8B-DC48-4746-BD2A-1D7157802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878787"/>
                </a:solidFill>
              </a:defRPr>
            </a:lvl1pPr>
          </a:lstStyle>
          <a:p>
            <a:fld id="{314BB709-2194-4F1D-AC48-FF8DFA937A3F}" type="datetimeFigureOut">
              <a:rPr lang="sl-SI" smtClean="0"/>
              <a:pPr/>
              <a:t>26. 11. 2020</a:t>
            </a:fld>
            <a:endParaRPr lang="sl-SI"/>
          </a:p>
        </p:txBody>
      </p:sp>
      <p:sp>
        <p:nvSpPr>
          <p:cNvPr id="5" name="Označba mesta noge 4">
            <a:extLst>
              <a:ext uri="{FF2B5EF4-FFF2-40B4-BE49-F238E27FC236}">
                <a16:creationId xmlns:a16="http://schemas.microsoft.com/office/drawing/2014/main" id="{00FB62A7-82C2-4074-B61F-D10ACB59CA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i="1">
                <a:solidFill>
                  <a:srgbClr val="878787"/>
                </a:solidFill>
              </a:defRPr>
            </a:lvl1pPr>
          </a:lstStyle>
          <a:p>
            <a:r>
              <a:rPr lang="sl-SI"/>
              <a:t>36. Gozdarski študijski dnevi »VODA IN GOZD«</a:t>
            </a:r>
            <a:endParaRPr lang="sl-SI" dirty="0"/>
          </a:p>
        </p:txBody>
      </p:sp>
      <p:sp>
        <p:nvSpPr>
          <p:cNvPr id="6" name="Označba mesta številke diapozitiva 5">
            <a:extLst>
              <a:ext uri="{FF2B5EF4-FFF2-40B4-BE49-F238E27FC236}">
                <a16:creationId xmlns:a16="http://schemas.microsoft.com/office/drawing/2014/main" id="{3694C794-93FC-4DAA-9AEB-ECA45AF946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878787"/>
                </a:solidFill>
              </a:defRPr>
            </a:lvl1pPr>
          </a:lstStyle>
          <a:p>
            <a:fld id="{F781E289-0187-4F12-AB45-E32628B13B97}" type="slidenum">
              <a:rPr lang="sl-SI" smtClean="0"/>
              <a:pPr/>
              <a:t>‹#›</a:t>
            </a:fld>
            <a:endParaRPr lang="sl-SI"/>
          </a:p>
        </p:txBody>
      </p:sp>
    </p:spTree>
    <p:extLst>
      <p:ext uri="{BB962C8B-B14F-4D97-AF65-F5344CB8AC3E}">
        <p14:creationId xmlns:p14="http://schemas.microsoft.com/office/powerpoint/2010/main" val="2004853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A0E6A0-BDC4-4C28-A005-B563AD7A06A5}"/>
              </a:ext>
            </a:extLst>
          </p:cNvPr>
          <p:cNvSpPr>
            <a:spLocks noGrp="1"/>
          </p:cNvSpPr>
          <p:nvPr>
            <p:ph type="ctrTitle"/>
          </p:nvPr>
        </p:nvSpPr>
        <p:spPr>
          <a:xfrm>
            <a:off x="1524000" y="1771649"/>
            <a:ext cx="9144000" cy="1738313"/>
          </a:xfrm>
        </p:spPr>
        <p:txBody>
          <a:bodyPr>
            <a:normAutofit/>
          </a:bodyPr>
          <a:lstStyle/>
          <a:p>
            <a:r>
              <a:rPr lang="en-US" sz="4400" dirty="0"/>
              <a:t>ZAKLJUČKI</a:t>
            </a:r>
            <a:endParaRPr lang="sl-SI" sz="4400" dirty="0"/>
          </a:p>
        </p:txBody>
      </p:sp>
      <p:sp>
        <p:nvSpPr>
          <p:cNvPr id="3" name="Podnaslov 2">
            <a:extLst>
              <a:ext uri="{FF2B5EF4-FFF2-40B4-BE49-F238E27FC236}">
                <a16:creationId xmlns:a16="http://schemas.microsoft.com/office/drawing/2014/main" id="{778FB271-FD00-4E1D-8091-16895327BCFD}"/>
              </a:ext>
            </a:extLst>
          </p:cNvPr>
          <p:cNvSpPr txBox="1">
            <a:spLocks/>
          </p:cNvSpPr>
          <p:nvPr/>
        </p:nvSpPr>
        <p:spPr>
          <a:xfrm>
            <a:off x="2667000" y="5886847"/>
            <a:ext cx="6858000" cy="477394"/>
          </a:xfrm>
          <a:prstGeom prst="rect">
            <a:avLst/>
          </a:prstGeom>
        </p:spPr>
        <p:txBody>
          <a:bodyPr vert="horz" lIns="68580" tIns="34291" rIns="68580" bIns="3429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400" dirty="0" err="1">
                <a:latin typeface="+mj-lt"/>
              </a:rPr>
              <a:t>izr</a:t>
            </a:r>
            <a:r>
              <a:rPr lang="en-US" sz="1400" dirty="0">
                <a:latin typeface="+mj-lt"/>
              </a:rPr>
              <a:t>. prof. dr. Janez Pirnat in doc. dr. Milan Kobal</a:t>
            </a:r>
            <a:endParaRPr lang="en-GB" sz="1400" dirty="0">
              <a:latin typeface="+mj-lt"/>
            </a:endParaRPr>
          </a:p>
        </p:txBody>
      </p:sp>
    </p:spTree>
    <p:extLst>
      <p:ext uri="{BB962C8B-B14F-4D97-AF65-F5344CB8AC3E}">
        <p14:creationId xmlns:p14="http://schemas.microsoft.com/office/powerpoint/2010/main" val="256760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C70A9D-DEE0-4700-8F70-FF4879F656B5}"/>
              </a:ext>
            </a:extLst>
          </p:cNvPr>
          <p:cNvSpPr>
            <a:spLocks noGrp="1"/>
          </p:cNvSpPr>
          <p:nvPr>
            <p:ph type="title"/>
          </p:nvPr>
        </p:nvSpPr>
        <p:spPr>
          <a:xfrm>
            <a:off x="838199" y="365125"/>
            <a:ext cx="7230533" cy="1325563"/>
          </a:xfrm>
        </p:spPr>
        <p:txBody>
          <a:bodyPr>
            <a:normAutofit/>
          </a:bodyPr>
          <a:lstStyle/>
          <a:p>
            <a:r>
              <a:rPr lang="en-US" sz="3000" b="0" dirty="0"/>
              <a:t>1. SKLOP</a:t>
            </a:r>
            <a:br>
              <a:rPr lang="en-US" sz="3000" dirty="0"/>
            </a:br>
            <a:r>
              <a:rPr lang="en-US" sz="3000" dirty="0"/>
              <a:t>VPLIV GOZDA NA VODNO BILANCO</a:t>
            </a:r>
            <a:endParaRPr lang="sl-SI" sz="3000" dirty="0"/>
          </a:p>
        </p:txBody>
      </p:sp>
      <p:sp>
        <p:nvSpPr>
          <p:cNvPr id="3" name="Označba mesta vsebine 2">
            <a:extLst>
              <a:ext uri="{FF2B5EF4-FFF2-40B4-BE49-F238E27FC236}">
                <a16:creationId xmlns:a16="http://schemas.microsoft.com/office/drawing/2014/main" id="{604DD7B3-FBE0-4770-A4A4-368B04692C66}"/>
              </a:ext>
            </a:extLst>
          </p:cNvPr>
          <p:cNvSpPr>
            <a:spLocks noGrp="1"/>
          </p:cNvSpPr>
          <p:nvPr>
            <p:ph idx="1"/>
          </p:nvPr>
        </p:nvSpPr>
        <p:spPr>
          <a:xfrm>
            <a:off x="838199" y="1825625"/>
            <a:ext cx="10520493" cy="4351338"/>
          </a:xfrm>
        </p:spPr>
        <p:txBody>
          <a:bodyPr>
            <a:noAutofit/>
          </a:bodyPr>
          <a:lstStyle/>
          <a:p>
            <a:pPr algn="just">
              <a:lnSpc>
                <a:spcPct val="100000"/>
              </a:lnSpc>
            </a:pPr>
            <a:r>
              <a:rPr lang="sl-SI" sz="2200" dirty="0">
                <a:latin typeface="+mj-lt"/>
              </a:rPr>
              <a:t>Za hidrološko funkcijo sta pomembna kazalnika sestojna zgradba in sklep krošenj. Pri ovrednotenju hidrološke funkcije gozdov naj se upoštevajo: i) rastišču primerna drevesna sestava (zaradi mehanske in biološke stabilnosti), ii) zadosten sklep krošenj za večjo </a:t>
            </a:r>
            <a:r>
              <a:rPr lang="sl-SI" sz="2200" dirty="0" err="1">
                <a:latin typeface="+mj-lt"/>
              </a:rPr>
              <a:t>intercepcijo</a:t>
            </a:r>
            <a:r>
              <a:rPr lang="sl-SI" sz="2200" dirty="0">
                <a:latin typeface="+mj-lt"/>
              </a:rPr>
              <a:t>, iii) drevesna sestava (glede na razmerje iglavci/listavci in dimenzijske lastnosti sestojev) ter iv) lastnosti tal.</a:t>
            </a:r>
          </a:p>
          <a:p>
            <a:pPr algn="just">
              <a:lnSpc>
                <a:spcPct val="100000"/>
              </a:lnSpc>
            </a:pPr>
            <a:r>
              <a:rPr lang="sl-SI" sz="2200" dirty="0">
                <a:latin typeface="+mj-lt"/>
              </a:rPr>
              <a:t>Kazalnike za spremljanje učinka gozdnogospodarskih ukrepov za zagotavljanje hidrološke funkcije gozda je smiselno spremljati na nivoju sestoja.</a:t>
            </a:r>
          </a:p>
          <a:p>
            <a:pPr algn="just">
              <a:lnSpc>
                <a:spcPct val="100000"/>
              </a:lnSpc>
            </a:pPr>
            <a:r>
              <a:rPr lang="sl-SI" sz="2200" dirty="0">
                <a:latin typeface="+mj-lt"/>
              </a:rPr>
              <a:t>Gozd je zaradi površine najpomembnejša raba tal za vodno bilanco v Sloveniji.</a:t>
            </a:r>
          </a:p>
          <a:p>
            <a:pPr algn="just">
              <a:lnSpc>
                <a:spcPct val="100000"/>
              </a:lnSpc>
            </a:pPr>
            <a:r>
              <a:rPr lang="sl-SI" sz="2200" dirty="0">
                <a:latin typeface="+mj-lt"/>
              </a:rPr>
              <a:t>Natančnejše modelske napovedi odtoka so mogoče s prilagoditvijo vhodnih parametrov ter natančnejšimi podatki o gozdnih površinah: gozdna združbe, količina biomase, natančnejši podatki o koeficientih gozdnih združb.</a:t>
            </a:r>
          </a:p>
        </p:txBody>
      </p:sp>
    </p:spTree>
    <p:extLst>
      <p:ext uri="{BB962C8B-B14F-4D97-AF65-F5344CB8AC3E}">
        <p14:creationId xmlns:p14="http://schemas.microsoft.com/office/powerpoint/2010/main" val="131018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C70A9D-DEE0-4700-8F70-FF4879F656B5}"/>
              </a:ext>
            </a:extLst>
          </p:cNvPr>
          <p:cNvSpPr>
            <a:spLocks noGrp="1"/>
          </p:cNvSpPr>
          <p:nvPr>
            <p:ph type="title"/>
          </p:nvPr>
        </p:nvSpPr>
        <p:spPr>
          <a:xfrm>
            <a:off x="838199" y="365125"/>
            <a:ext cx="7230533" cy="1325563"/>
          </a:xfrm>
        </p:spPr>
        <p:txBody>
          <a:bodyPr>
            <a:normAutofit/>
          </a:bodyPr>
          <a:lstStyle/>
          <a:p>
            <a:r>
              <a:rPr lang="en-US" sz="3000" b="0" dirty="0"/>
              <a:t>2. SKLOP</a:t>
            </a:r>
            <a:br>
              <a:rPr lang="en-US" sz="3000" dirty="0"/>
            </a:br>
            <a:r>
              <a:rPr lang="en-US" sz="3000" dirty="0"/>
              <a:t>ŠTUDIJE VODNIH EKOSISTEMOV</a:t>
            </a:r>
            <a:endParaRPr lang="sl-SI" sz="3000" dirty="0"/>
          </a:p>
        </p:txBody>
      </p:sp>
      <p:sp>
        <p:nvSpPr>
          <p:cNvPr id="3" name="Označba mesta vsebine 2">
            <a:extLst>
              <a:ext uri="{FF2B5EF4-FFF2-40B4-BE49-F238E27FC236}">
                <a16:creationId xmlns:a16="http://schemas.microsoft.com/office/drawing/2014/main" id="{604DD7B3-FBE0-4770-A4A4-368B04692C66}"/>
              </a:ext>
            </a:extLst>
          </p:cNvPr>
          <p:cNvSpPr>
            <a:spLocks noGrp="1"/>
          </p:cNvSpPr>
          <p:nvPr>
            <p:ph idx="1"/>
          </p:nvPr>
        </p:nvSpPr>
        <p:spPr>
          <a:xfrm>
            <a:off x="838199" y="1825625"/>
            <a:ext cx="10520493" cy="4351338"/>
          </a:xfrm>
        </p:spPr>
        <p:txBody>
          <a:bodyPr>
            <a:noAutofit/>
          </a:bodyPr>
          <a:lstStyle/>
          <a:p>
            <a:pPr algn="just">
              <a:lnSpc>
                <a:spcPct val="100000"/>
              </a:lnSpc>
            </a:pPr>
            <a:r>
              <a:rPr lang="sl-SI" sz="2200" dirty="0">
                <a:latin typeface="+mj-lt"/>
              </a:rPr>
              <a:t>Območja nacionalne prepoznavnosti krajine ter usmeritve za njihovo urejanje bodo del splošnih smernic MOP za krajino in ena od podlag za pripravo akcijskih načrtov SPRS in državnega prostorskega reda ter pripravo krajinskih in urbanističnih zasnov in regionalnih prostorskih planov (RPP) ter lokalnih prostorskih aktov (OPP, OPN, OPPN, …).</a:t>
            </a:r>
          </a:p>
          <a:p>
            <a:pPr algn="just">
              <a:lnSpc>
                <a:spcPct val="100000"/>
              </a:lnSpc>
            </a:pPr>
            <a:r>
              <a:rPr lang="sl-SI" sz="2200" dirty="0">
                <a:latin typeface="+mj-lt"/>
              </a:rPr>
              <a:t>Hidrološka funkcija gozda v povirnih delih je nenadomestljiva tudi pri zagotavljanju varne oskrbe s pitno vodo.</a:t>
            </a:r>
          </a:p>
          <a:p>
            <a:pPr algn="just">
              <a:lnSpc>
                <a:spcPct val="100000"/>
              </a:lnSpc>
            </a:pPr>
            <a:r>
              <a:rPr lang="sl-SI" sz="2200" dirty="0">
                <a:latin typeface="+mj-lt"/>
              </a:rPr>
              <a:t>Izpostavljena je želja / nuja in potreba po skupnem sodelovanju gozdarjev in vodarjev pri upravljanju z vodo in gozdom. </a:t>
            </a:r>
          </a:p>
          <a:p>
            <a:pPr algn="just">
              <a:lnSpc>
                <a:spcPct val="100000"/>
              </a:lnSpc>
            </a:pPr>
            <a:r>
              <a:rPr lang="sl-SI" sz="2200" dirty="0">
                <a:latin typeface="+mj-lt"/>
              </a:rPr>
              <a:t>V trajnostno naravnanih krajinah je potrebno zagotoviti skrb za poplavni ekosistem, fizične povezave z rečnimi strugami, dvig podzemne vode in vzpodbujanje procesov za kreacijo drobnih form.</a:t>
            </a:r>
          </a:p>
        </p:txBody>
      </p:sp>
    </p:spTree>
    <p:extLst>
      <p:ext uri="{BB962C8B-B14F-4D97-AF65-F5344CB8AC3E}">
        <p14:creationId xmlns:p14="http://schemas.microsoft.com/office/powerpoint/2010/main" val="1603889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C70A9D-DEE0-4700-8F70-FF4879F656B5}"/>
              </a:ext>
            </a:extLst>
          </p:cNvPr>
          <p:cNvSpPr>
            <a:spLocks noGrp="1"/>
          </p:cNvSpPr>
          <p:nvPr>
            <p:ph type="title"/>
          </p:nvPr>
        </p:nvSpPr>
        <p:spPr>
          <a:xfrm>
            <a:off x="838199" y="365125"/>
            <a:ext cx="7230533" cy="1325563"/>
          </a:xfrm>
        </p:spPr>
        <p:txBody>
          <a:bodyPr>
            <a:normAutofit/>
          </a:bodyPr>
          <a:lstStyle/>
          <a:p>
            <a:r>
              <a:rPr lang="en-US" sz="3000" b="0" dirty="0"/>
              <a:t>3. SKLOP</a:t>
            </a:r>
            <a:br>
              <a:rPr lang="en-US" sz="3000" dirty="0"/>
            </a:br>
            <a:r>
              <a:rPr lang="en-US" sz="3000" dirty="0"/>
              <a:t>UREJANJE HUDOURNIŠKIH OBMOČIJ</a:t>
            </a:r>
            <a:endParaRPr lang="sl-SI" sz="3000" dirty="0"/>
          </a:p>
        </p:txBody>
      </p:sp>
      <p:sp>
        <p:nvSpPr>
          <p:cNvPr id="3" name="Označba mesta vsebine 2">
            <a:extLst>
              <a:ext uri="{FF2B5EF4-FFF2-40B4-BE49-F238E27FC236}">
                <a16:creationId xmlns:a16="http://schemas.microsoft.com/office/drawing/2014/main" id="{604DD7B3-FBE0-4770-A4A4-368B04692C66}"/>
              </a:ext>
            </a:extLst>
          </p:cNvPr>
          <p:cNvSpPr>
            <a:spLocks noGrp="1"/>
          </p:cNvSpPr>
          <p:nvPr>
            <p:ph idx="1"/>
          </p:nvPr>
        </p:nvSpPr>
        <p:spPr>
          <a:xfrm>
            <a:off x="838199" y="1825625"/>
            <a:ext cx="10520493" cy="4351338"/>
          </a:xfrm>
        </p:spPr>
        <p:txBody>
          <a:bodyPr>
            <a:noAutofit/>
          </a:bodyPr>
          <a:lstStyle/>
          <a:p>
            <a:pPr algn="just">
              <a:lnSpc>
                <a:spcPct val="100000"/>
              </a:lnSpc>
            </a:pPr>
            <a:r>
              <a:rPr lang="sl-SI" sz="2200" dirty="0">
                <a:latin typeface="+mj-lt"/>
              </a:rPr>
              <a:t>Neme priče predstavljajo ključno izhodišče za ocenjevanje aktivnosti naravnih nevarnosti v prostoru in času ter so ključne za kalibracijo in verifikacijo modelov naravnih nevarnosti.</a:t>
            </a:r>
          </a:p>
          <a:p>
            <a:pPr algn="just">
              <a:lnSpc>
                <a:spcPct val="100000"/>
              </a:lnSpc>
            </a:pPr>
            <a:r>
              <a:rPr lang="sl-SI" sz="2200" dirty="0">
                <a:latin typeface="+mj-lt"/>
              </a:rPr>
              <a:t>Daljinsko zaznavanja omogočajo zbiranje podatkov o gozdovih in vodi ter mora postati ključno pri kartiranju ukrepov, spremljanju stanja gozda voda ter spremljanju erozijskih procesov. </a:t>
            </a:r>
          </a:p>
          <a:p>
            <a:pPr algn="just">
              <a:lnSpc>
                <a:spcPct val="100000"/>
              </a:lnSpc>
            </a:pPr>
            <a:r>
              <a:rPr lang="sl-SI" sz="2200" dirty="0">
                <a:latin typeface="+mj-lt"/>
              </a:rPr>
              <a:t>Zaradi dolgoletne tradicije in znanja gozdarjev iz področja varstva pred hudourniki, erozijo in plazovi obstaja potreba po izobraževanju strokovnega kadra za opravljanje nalog pri različnih gozdarskih službah. </a:t>
            </a:r>
          </a:p>
          <a:p>
            <a:pPr algn="just">
              <a:lnSpc>
                <a:spcPct val="100000"/>
              </a:lnSpc>
            </a:pPr>
            <a:r>
              <a:rPr lang="sl-SI" sz="2200" dirty="0">
                <a:latin typeface="+mj-lt"/>
              </a:rPr>
              <a:t>Pri gradnji v gozdu zaradi trajnosti in jakosti posegov izstopajo gozdne ceste. Potrebno jim je posvetiti pozornost v fazi trasiranja ceste in kakovostne obdelave kritičnih odsekov.</a:t>
            </a:r>
          </a:p>
        </p:txBody>
      </p:sp>
    </p:spTree>
    <p:extLst>
      <p:ext uri="{BB962C8B-B14F-4D97-AF65-F5344CB8AC3E}">
        <p14:creationId xmlns:p14="http://schemas.microsoft.com/office/powerpoint/2010/main" val="51419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C70A9D-DEE0-4700-8F70-FF4879F656B5}"/>
              </a:ext>
            </a:extLst>
          </p:cNvPr>
          <p:cNvSpPr>
            <a:spLocks noGrp="1"/>
          </p:cNvSpPr>
          <p:nvPr>
            <p:ph type="title"/>
          </p:nvPr>
        </p:nvSpPr>
        <p:spPr>
          <a:xfrm>
            <a:off x="838199" y="365125"/>
            <a:ext cx="7230533" cy="1325563"/>
          </a:xfrm>
        </p:spPr>
        <p:txBody>
          <a:bodyPr>
            <a:normAutofit/>
          </a:bodyPr>
          <a:lstStyle/>
          <a:p>
            <a:r>
              <a:rPr lang="en-US" sz="3000" b="0" dirty="0"/>
              <a:t>3. SKLOP</a:t>
            </a:r>
            <a:br>
              <a:rPr lang="en-US" sz="3000" dirty="0"/>
            </a:br>
            <a:r>
              <a:rPr lang="en-US" sz="3000" dirty="0"/>
              <a:t>UREJANJE HUDOURNIŠKIH OBMOČIJ</a:t>
            </a:r>
            <a:endParaRPr lang="sl-SI" sz="3000" dirty="0"/>
          </a:p>
        </p:txBody>
      </p:sp>
      <p:sp>
        <p:nvSpPr>
          <p:cNvPr id="3" name="Označba mesta vsebine 2">
            <a:extLst>
              <a:ext uri="{FF2B5EF4-FFF2-40B4-BE49-F238E27FC236}">
                <a16:creationId xmlns:a16="http://schemas.microsoft.com/office/drawing/2014/main" id="{604DD7B3-FBE0-4770-A4A4-368B04692C66}"/>
              </a:ext>
            </a:extLst>
          </p:cNvPr>
          <p:cNvSpPr>
            <a:spLocks noGrp="1"/>
          </p:cNvSpPr>
          <p:nvPr>
            <p:ph idx="1"/>
          </p:nvPr>
        </p:nvSpPr>
        <p:spPr>
          <a:xfrm>
            <a:off x="838199" y="1825625"/>
            <a:ext cx="10520493" cy="4351338"/>
          </a:xfrm>
        </p:spPr>
        <p:txBody>
          <a:bodyPr>
            <a:noAutofit/>
          </a:bodyPr>
          <a:lstStyle/>
          <a:p>
            <a:pPr algn="just">
              <a:lnSpc>
                <a:spcPct val="100000"/>
              </a:lnSpc>
            </a:pPr>
            <a:r>
              <a:rPr lang="sl-SI" sz="2200" dirty="0">
                <a:latin typeface="+mj-lt"/>
              </a:rPr>
              <a:t>Odpornost lesa bistveno izboljšamo s kakovostno izvedeno modifikacijo ali impregnacijo -  les je pomemben gradbeni material pri sonaravnem urejanju vodotokov in gradnji hudourniških objektov.  </a:t>
            </a:r>
          </a:p>
          <a:p>
            <a:pPr algn="just">
              <a:lnSpc>
                <a:spcPct val="100000"/>
              </a:lnSpc>
            </a:pPr>
            <a:r>
              <a:rPr lang="sl-SI" sz="2200" dirty="0">
                <a:latin typeface="+mj-lt"/>
              </a:rPr>
              <a:t>V skladu s slovensko zakonodajo in terminologijo si je pri modeliranju erozijskih procesov in kartiranju varovalne in zaščitne funkcije potrebno odgovoriti na nekaj vprašanj: npr. Ali gozd upoštevamo kot element ogroženosti (zavarovani habitati, zavarovana območja?)</a:t>
            </a:r>
          </a:p>
          <a:p>
            <a:pPr algn="just">
              <a:lnSpc>
                <a:spcPct val="100000"/>
              </a:lnSpc>
            </a:pPr>
            <a:r>
              <a:rPr lang="sl-SI" sz="2200" dirty="0">
                <a:latin typeface="+mj-lt"/>
              </a:rPr>
              <a:t>Urejanje hudournikov in hudourniških </a:t>
            </a:r>
            <a:r>
              <a:rPr lang="sl-SI" sz="2200" dirty="0" err="1">
                <a:latin typeface="+mj-lt"/>
              </a:rPr>
              <a:t>zlivnih</a:t>
            </a:r>
            <a:r>
              <a:rPr lang="sl-SI" sz="2200" dirty="0">
                <a:latin typeface="+mj-lt"/>
              </a:rPr>
              <a:t> območij ni omejeno zgolj na struge vodotokov, ampak je že od leta 1884 usmerjeno v celovito urejanje prostora in preventivno </a:t>
            </a:r>
            <a:r>
              <a:rPr lang="sl-SI" sz="2200" dirty="0" err="1">
                <a:latin typeface="+mj-lt"/>
              </a:rPr>
              <a:t>protierozijsko</a:t>
            </a:r>
            <a:r>
              <a:rPr lang="sl-SI" sz="2200" dirty="0">
                <a:latin typeface="+mj-lt"/>
              </a:rPr>
              <a:t> ukrepanje v širšem zalednem območju hudourniškega območja.</a:t>
            </a:r>
          </a:p>
          <a:p>
            <a:pPr algn="just">
              <a:lnSpc>
                <a:spcPct val="100000"/>
              </a:lnSpc>
            </a:pPr>
            <a:r>
              <a:rPr lang="sl-SI" sz="2200" dirty="0">
                <a:latin typeface="+mj-lt"/>
              </a:rPr>
              <a:t>V Sloveniji naj ne bo hudournikov in hudourniških območij, ki ne bi bili sonaravno urejeni in da na območja nevarnosti in ogroženosti ne umeščamo nov škodni potencial.</a:t>
            </a:r>
          </a:p>
        </p:txBody>
      </p:sp>
    </p:spTree>
    <p:extLst>
      <p:ext uri="{BB962C8B-B14F-4D97-AF65-F5344CB8AC3E}">
        <p14:creationId xmlns:p14="http://schemas.microsoft.com/office/powerpoint/2010/main" val="76507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C70A9D-DEE0-4700-8F70-FF4879F656B5}"/>
              </a:ext>
            </a:extLst>
          </p:cNvPr>
          <p:cNvSpPr>
            <a:spLocks noGrp="1"/>
          </p:cNvSpPr>
          <p:nvPr>
            <p:ph type="title"/>
          </p:nvPr>
        </p:nvSpPr>
        <p:spPr>
          <a:xfrm>
            <a:off x="838199" y="365125"/>
            <a:ext cx="7230533" cy="1325563"/>
          </a:xfrm>
        </p:spPr>
        <p:txBody>
          <a:bodyPr>
            <a:normAutofit fontScale="90000"/>
          </a:bodyPr>
          <a:lstStyle/>
          <a:p>
            <a:r>
              <a:rPr lang="en-US" b="0" dirty="0"/>
              <a:t>4. SKLOP: </a:t>
            </a:r>
            <a:br>
              <a:rPr lang="en-US" dirty="0"/>
            </a:br>
            <a:r>
              <a:rPr lang="en-US" dirty="0"/>
              <a:t>FUNKCIJE GOZD. PRI GOSPODARJENJU Z VODO</a:t>
            </a:r>
            <a:endParaRPr lang="sl-SI" dirty="0"/>
          </a:p>
        </p:txBody>
      </p:sp>
      <p:sp>
        <p:nvSpPr>
          <p:cNvPr id="3" name="Označba mesta vsebine 2">
            <a:extLst>
              <a:ext uri="{FF2B5EF4-FFF2-40B4-BE49-F238E27FC236}">
                <a16:creationId xmlns:a16="http://schemas.microsoft.com/office/drawing/2014/main" id="{604DD7B3-FBE0-4770-A4A4-368B04692C66}"/>
              </a:ext>
            </a:extLst>
          </p:cNvPr>
          <p:cNvSpPr>
            <a:spLocks noGrp="1"/>
          </p:cNvSpPr>
          <p:nvPr>
            <p:ph idx="1"/>
          </p:nvPr>
        </p:nvSpPr>
        <p:spPr>
          <a:xfrm>
            <a:off x="838199" y="1825625"/>
            <a:ext cx="10520493" cy="4351338"/>
          </a:xfrm>
        </p:spPr>
        <p:txBody>
          <a:bodyPr>
            <a:noAutofit/>
          </a:bodyPr>
          <a:lstStyle/>
          <a:p>
            <a:pPr algn="just">
              <a:lnSpc>
                <a:spcPct val="100000"/>
              </a:lnSpc>
            </a:pPr>
            <a:r>
              <a:rPr lang="sl-SI" sz="2200" dirty="0">
                <a:latin typeface="+mj-lt"/>
              </a:rPr>
              <a:t>Za doseganje ciljev varstva in biotske pestrosti v vodnih in obvodnih ekosistemih v zavarovanih območjih je pomembno upoštevati smernice, ki vključujejo in upoštevajo: i) predhodno usklajena gozdarska dela, ii) interdisciplinarni pristop, učinkovito komunikacijo in sodelovanje skozi vse faze procesa (vključno z načrtovanjem). </a:t>
            </a:r>
            <a:endParaRPr lang="en-US" sz="2200" dirty="0">
              <a:latin typeface="+mj-lt"/>
            </a:endParaRPr>
          </a:p>
          <a:p>
            <a:pPr algn="just">
              <a:lnSpc>
                <a:spcPct val="100000"/>
              </a:lnSpc>
            </a:pPr>
            <a:r>
              <a:rPr lang="sl-SI" sz="2200" dirty="0">
                <a:latin typeface="+mj-lt"/>
              </a:rPr>
              <a:t>Pri določevanju varovalne in zaščitne funkcije je nujno, da kot podlago uporabimo karte prostorskega modeliranja erozijskih procesov. Modeli, ki jih uporabimo, morajo upoštevati varovalni učinek gozda in morajo biti skladni z </a:t>
            </a:r>
            <a:r>
              <a:rPr lang="sl-SI" sz="2200" dirty="0" err="1">
                <a:latin typeface="+mj-lt"/>
              </a:rPr>
              <a:t>vodarsko</a:t>
            </a:r>
            <a:r>
              <a:rPr lang="sl-SI" sz="2200" dirty="0">
                <a:latin typeface="+mj-lt"/>
              </a:rPr>
              <a:t> zakonodajo. </a:t>
            </a:r>
          </a:p>
          <a:p>
            <a:pPr algn="just">
              <a:lnSpc>
                <a:spcPct val="100000"/>
              </a:lnSpc>
            </a:pPr>
            <a:r>
              <a:rPr lang="sl-SI" sz="2200" dirty="0">
                <a:latin typeface="+mj-lt"/>
              </a:rPr>
              <a:t>Na področju upravljanja z varovalnimi in zaščitnimi gozdovi je pomembno izboljšati strokovne podlage za določanje območij pojavljanja naravnih nevarnosti za učinkovito obvladanje tveganj, ki jih te naravne nevarnosti prinašajo. </a:t>
            </a:r>
          </a:p>
        </p:txBody>
      </p:sp>
    </p:spTree>
    <p:extLst>
      <p:ext uri="{BB962C8B-B14F-4D97-AF65-F5344CB8AC3E}">
        <p14:creationId xmlns:p14="http://schemas.microsoft.com/office/powerpoint/2010/main" val="2346851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C70A9D-DEE0-4700-8F70-FF4879F656B5}"/>
              </a:ext>
            </a:extLst>
          </p:cNvPr>
          <p:cNvSpPr>
            <a:spLocks noGrp="1"/>
          </p:cNvSpPr>
          <p:nvPr>
            <p:ph type="title"/>
          </p:nvPr>
        </p:nvSpPr>
        <p:spPr>
          <a:xfrm>
            <a:off x="838199" y="365125"/>
            <a:ext cx="7230533" cy="1325563"/>
          </a:xfrm>
        </p:spPr>
        <p:txBody>
          <a:bodyPr>
            <a:normAutofit fontScale="90000"/>
          </a:bodyPr>
          <a:lstStyle/>
          <a:p>
            <a:r>
              <a:rPr lang="en-US" b="0" dirty="0"/>
              <a:t>4. SKLOP: </a:t>
            </a:r>
            <a:br>
              <a:rPr lang="en-US" dirty="0"/>
            </a:br>
            <a:r>
              <a:rPr lang="en-US" dirty="0"/>
              <a:t>FUNKCIJE GOZD. PRI GOSPODARJENJU Z VODO</a:t>
            </a:r>
            <a:endParaRPr lang="sl-SI" dirty="0"/>
          </a:p>
        </p:txBody>
      </p:sp>
      <p:sp>
        <p:nvSpPr>
          <p:cNvPr id="3" name="Označba mesta vsebine 2">
            <a:extLst>
              <a:ext uri="{FF2B5EF4-FFF2-40B4-BE49-F238E27FC236}">
                <a16:creationId xmlns:a16="http://schemas.microsoft.com/office/drawing/2014/main" id="{604DD7B3-FBE0-4770-A4A4-368B04692C66}"/>
              </a:ext>
            </a:extLst>
          </p:cNvPr>
          <p:cNvSpPr>
            <a:spLocks noGrp="1"/>
          </p:cNvSpPr>
          <p:nvPr>
            <p:ph idx="1"/>
          </p:nvPr>
        </p:nvSpPr>
        <p:spPr>
          <a:xfrm>
            <a:off x="838199" y="1825625"/>
            <a:ext cx="10520493" cy="4351338"/>
          </a:xfrm>
        </p:spPr>
        <p:txBody>
          <a:bodyPr>
            <a:noAutofit/>
          </a:bodyPr>
          <a:lstStyle/>
          <a:p>
            <a:pPr algn="just">
              <a:lnSpc>
                <a:spcPct val="100000"/>
              </a:lnSpc>
            </a:pPr>
            <a:r>
              <a:rPr lang="sl-SI" sz="2200" dirty="0">
                <a:latin typeface="+mj-lt"/>
              </a:rPr>
              <a:t>Morebitne omejitve in zahtevani ukrepi oz. posegi bi morali biti površinsko določeni in kartirani ter pripisani sestojem. Pri tem bi bilo potrebno preveriti in smiselno uporabiti tudi podatke (nastajajočega) vodnega katastra. </a:t>
            </a:r>
          </a:p>
          <a:p>
            <a:pPr algn="just">
              <a:lnSpc>
                <a:spcPct val="100000"/>
              </a:lnSpc>
            </a:pPr>
            <a:r>
              <a:rPr lang="sl-SI" sz="2200" dirty="0">
                <a:latin typeface="+mj-lt"/>
              </a:rPr>
              <a:t>Gozdarska stroka ima odgovornost do: i) pravilnega kartiranja sestojev/sestojnih tipov, ii) smiselnega določevanja gojitvenih, varstvenih in </a:t>
            </a:r>
            <a:r>
              <a:rPr lang="sl-SI" sz="2200" dirty="0" err="1">
                <a:latin typeface="+mj-lt"/>
              </a:rPr>
              <a:t>sečnospravilnih</a:t>
            </a:r>
            <a:r>
              <a:rPr lang="sl-SI" sz="2200" dirty="0">
                <a:latin typeface="+mj-lt"/>
              </a:rPr>
              <a:t> ukrepov ter iii) odločitev na (ne)soglasja ob zahtevanih krčitvah gozdov. </a:t>
            </a:r>
          </a:p>
        </p:txBody>
      </p:sp>
    </p:spTree>
    <p:extLst>
      <p:ext uri="{BB962C8B-B14F-4D97-AF65-F5344CB8AC3E}">
        <p14:creationId xmlns:p14="http://schemas.microsoft.com/office/powerpoint/2010/main" val="3036200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690545"/>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747</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Garamond</vt:lpstr>
      <vt:lpstr>Officeova tema</vt:lpstr>
      <vt:lpstr>ZAKLJUČKI</vt:lpstr>
      <vt:lpstr>1. SKLOP VPLIV GOZDA NA VODNO BILANCO</vt:lpstr>
      <vt:lpstr>2. SKLOP ŠTUDIJE VODNIH EKOSISTEMOV</vt:lpstr>
      <vt:lpstr>3. SKLOP UREJANJE HUDOURNIŠKIH OBMOČIJ</vt:lpstr>
      <vt:lpstr>3. SKLOP UREJANJE HUDOURNIŠKIH OBMOČIJ</vt:lpstr>
      <vt:lpstr>4. SKLOP:  FUNKCIJE GOZD. PRI GOSPODARJENJU Z VODO</vt:lpstr>
      <vt:lpstr>4. SKLOP:  FUNKCIJE GOZD. PRI GOSPODARJENJU Z VODO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Leban, Vasja</dc:creator>
  <cp:lastModifiedBy>Kobal, Milan</cp:lastModifiedBy>
  <cp:revision>28</cp:revision>
  <dcterms:created xsi:type="dcterms:W3CDTF">2020-01-28T10:39:46Z</dcterms:created>
  <dcterms:modified xsi:type="dcterms:W3CDTF">2020-11-26T06:51:25Z</dcterms:modified>
</cp:coreProperties>
</file>